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imes New Roman Ultra-Bold" charset="1" panose="02030902070405020303"/>
      <p:regular r:id="rId20"/>
    </p:embeddedFont>
    <p:embeddedFont>
      <p:font typeface="Times New Roman Bold" charset="1" panose="02030802070405020303"/>
      <p:regular r:id="rId21"/>
    </p:embeddedFont>
    <p:embeddedFont>
      <p:font typeface="Times New Roman" charset="1" panose="02030502070405020303"/>
      <p:regular r:id="rId22"/>
    </p:embeddedFont>
    <p:embeddedFont>
      <p:font typeface="Nunito Sans Heavy" charset="1" panose="00000A00000000000000"/>
      <p:regular r:id="rId23"/>
    </p:embeddedFont>
    <p:embeddedFont>
      <p:font typeface="Nunito Sa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529" y="0"/>
            <a:ext cx="9727471" cy="10287000"/>
            <a:chOff x="0" y="0"/>
            <a:chExt cx="1296996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049" t="0" r="24000" b="144"/>
            <a:stretch>
              <a:fillRect/>
            </a:stretch>
          </p:blipFill>
          <p:spPr>
            <a:xfrm flipH="false" flipV="false">
              <a:off x="0" y="0"/>
              <a:ext cx="1296996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802818" y="410519"/>
            <a:ext cx="9786227" cy="1865625"/>
            <a:chOff x="0" y="0"/>
            <a:chExt cx="3570042" cy="6805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70042" cy="680585"/>
            </a:xfrm>
            <a:custGeom>
              <a:avLst/>
              <a:gdLst/>
              <a:ahLst/>
              <a:cxnLst/>
              <a:rect r="r" b="b" t="t" l="l"/>
              <a:pathLst>
                <a:path h="680585" w="3570042">
                  <a:moveTo>
                    <a:pt x="0" y="0"/>
                  </a:moveTo>
                  <a:lnTo>
                    <a:pt x="3570042" y="0"/>
                  </a:lnTo>
                  <a:lnTo>
                    <a:pt x="3570042" y="680585"/>
                  </a:lnTo>
                  <a:lnTo>
                    <a:pt x="0" y="680585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361269" y="410519"/>
            <a:ext cx="1865625" cy="18656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952582">
            <a:off x="-1155328" y="-1107882"/>
            <a:ext cx="11766029" cy="13607944"/>
            <a:chOff x="0" y="0"/>
            <a:chExt cx="4292279" cy="49642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92279" cy="4964215"/>
            </a:xfrm>
            <a:custGeom>
              <a:avLst/>
              <a:gdLst/>
              <a:ahLst/>
              <a:cxnLst/>
              <a:rect r="r" b="b" t="t" l="l"/>
              <a:pathLst>
                <a:path h="4964215" w="4292279">
                  <a:moveTo>
                    <a:pt x="0" y="0"/>
                  </a:moveTo>
                  <a:lnTo>
                    <a:pt x="4292279" y="0"/>
                  </a:lnTo>
                  <a:lnTo>
                    <a:pt x="4292279" y="4964215"/>
                  </a:lnTo>
                  <a:lnTo>
                    <a:pt x="0" y="49642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952582">
            <a:off x="-1469255" y="-1107882"/>
            <a:ext cx="11766029" cy="13607944"/>
            <a:chOff x="0" y="0"/>
            <a:chExt cx="4292279" cy="4964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92279" cy="4964215"/>
            </a:xfrm>
            <a:custGeom>
              <a:avLst/>
              <a:gdLst/>
              <a:ahLst/>
              <a:cxnLst/>
              <a:rect r="r" b="b" t="t" l="l"/>
              <a:pathLst>
                <a:path h="4964215" w="4292279">
                  <a:moveTo>
                    <a:pt x="0" y="0"/>
                  </a:moveTo>
                  <a:lnTo>
                    <a:pt x="4292279" y="0"/>
                  </a:lnTo>
                  <a:lnTo>
                    <a:pt x="4292279" y="4964215"/>
                  </a:lnTo>
                  <a:lnTo>
                    <a:pt x="0" y="4964215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535536" y="791339"/>
            <a:ext cx="1517090" cy="1103986"/>
          </a:xfrm>
          <a:custGeom>
            <a:avLst/>
            <a:gdLst/>
            <a:ahLst/>
            <a:cxnLst/>
            <a:rect r="r" b="b" t="t" l="l"/>
            <a:pathLst>
              <a:path h="1103986" w="1517090">
                <a:moveTo>
                  <a:pt x="0" y="0"/>
                </a:moveTo>
                <a:lnTo>
                  <a:pt x="1517090" y="0"/>
                </a:lnTo>
                <a:lnTo>
                  <a:pt x="1517090" y="1103985"/>
                </a:lnTo>
                <a:lnTo>
                  <a:pt x="0" y="1103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77478"/>
            <a:ext cx="7242446" cy="420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7200" spc="36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PREDICTING CUSTOMER CHURN</a:t>
            </a:r>
          </a:p>
          <a:p>
            <a:pPr algn="ctr">
              <a:lnSpc>
                <a:spcPts val="7920"/>
              </a:lnSpc>
            </a:pPr>
            <a:r>
              <a:rPr lang="en-US" b="true" sz="7200" spc="36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8083" y="4387953"/>
            <a:ext cx="7242446" cy="277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 spc="375">
                <a:solidFill>
                  <a:srgbClr val="00189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“TELECOM INDUSTRY”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8174" y="7956467"/>
            <a:ext cx="7801394" cy="191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   : Sakthi Abirami V</a:t>
            </a:r>
          </a:p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BATCH : MBE11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97022" y="7053513"/>
            <a:ext cx="4920169" cy="64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(Using Power BI and SQL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8470" y="2340128"/>
            <a:ext cx="15671059" cy="6918172"/>
            <a:chOff x="0" y="0"/>
            <a:chExt cx="5568230" cy="2458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8230" cy="2458160"/>
            </a:xfrm>
            <a:custGeom>
              <a:avLst/>
              <a:gdLst/>
              <a:ahLst/>
              <a:cxnLst/>
              <a:rect r="r" b="b" t="t" l="l"/>
              <a:pathLst>
                <a:path h="2458160" w="5568230">
                  <a:moveTo>
                    <a:pt x="0" y="0"/>
                  </a:moveTo>
                  <a:lnTo>
                    <a:pt x="5568230" y="0"/>
                  </a:lnTo>
                  <a:lnTo>
                    <a:pt x="5568230" y="2458160"/>
                  </a:lnTo>
                  <a:lnTo>
                    <a:pt x="0" y="2458160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12163" y="2528597"/>
            <a:ext cx="15263674" cy="5595085"/>
            <a:chOff x="0" y="0"/>
            <a:chExt cx="20351565" cy="746011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5409" r="0" b="39606"/>
            <a:stretch>
              <a:fillRect/>
            </a:stretch>
          </p:blipFill>
          <p:spPr>
            <a:xfrm flipH="false" flipV="false">
              <a:off x="0" y="0"/>
              <a:ext cx="20351565" cy="7460113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512163" y="301247"/>
            <a:ext cx="15263674" cy="20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b="true" sz="6800" spc="34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FINDINGS &amp; BUSINESS RECOMMENDATIONS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87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77388" y="1028700"/>
            <a:ext cx="143760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530559" y="1028700"/>
            <a:ext cx="6476582" cy="5253398"/>
            <a:chOff x="0" y="0"/>
            <a:chExt cx="8635442" cy="700453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9694" t="3725" r="15121" b="4797"/>
            <a:stretch>
              <a:fillRect/>
            </a:stretch>
          </p:blipFill>
          <p:spPr>
            <a:xfrm flipH="false" flipV="false">
              <a:off x="0" y="0"/>
              <a:ext cx="8635442" cy="7004530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8187409" y="9210675"/>
            <a:ext cx="1413791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32816" y="6015398"/>
            <a:ext cx="7040318" cy="3242902"/>
            <a:chOff x="0" y="0"/>
            <a:chExt cx="9387091" cy="432387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5334" r="0" b="25615"/>
            <a:stretch>
              <a:fillRect/>
            </a:stretch>
          </p:blipFill>
          <p:spPr>
            <a:xfrm flipH="false" flipV="false">
              <a:off x="0" y="0"/>
              <a:ext cx="9387091" cy="432387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423191" y="668326"/>
            <a:ext cx="8720809" cy="121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b="true" sz="7500" spc="375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KEY FINDINGS</a:t>
            </a:r>
          </a:p>
        </p:txBody>
      </p:sp>
      <p:sp>
        <p:nvSpPr>
          <p:cNvPr name="AutoShape 9" id="9"/>
          <p:cNvSpPr/>
          <p:nvPr/>
        </p:nvSpPr>
        <p:spPr>
          <a:xfrm rot="-5400000">
            <a:off x="5486400" y="5119688"/>
            <a:ext cx="822960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23191" y="1960706"/>
            <a:ext cx="9144000" cy="50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churn among month-to-month customers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issues contribute to churn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complaints and support interactions impact churn</a:t>
            </a:r>
          </a:p>
          <a:p>
            <a:pPr algn="l">
              <a:lnSpc>
                <a:spcPts val="6300"/>
              </a:lnSpc>
            </a:pPr>
          </a:p>
          <a:p>
            <a:pPr algn="l">
              <a:lnSpc>
                <a:spcPts val="72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116249" y="6883763"/>
            <a:ext cx="8171751" cy="1363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Tenure affects churn probability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Loyalty programs reduce churn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876" y="2357189"/>
            <a:ext cx="18752820" cy="6901111"/>
            <a:chOff x="0" y="0"/>
            <a:chExt cx="6841080" cy="2517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41079" cy="2517544"/>
            </a:xfrm>
            <a:custGeom>
              <a:avLst/>
              <a:gdLst/>
              <a:ahLst/>
              <a:cxnLst/>
              <a:rect r="r" b="b" t="t" l="l"/>
              <a:pathLst>
                <a:path h="2517544" w="6841079">
                  <a:moveTo>
                    <a:pt x="0" y="0"/>
                  </a:moveTo>
                  <a:lnTo>
                    <a:pt x="6841079" y="0"/>
                  </a:lnTo>
                  <a:lnTo>
                    <a:pt x="6841079" y="2517544"/>
                  </a:lnTo>
                  <a:lnTo>
                    <a:pt x="0" y="2517544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82357" y="142011"/>
            <a:ext cx="14641268" cy="241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b="true" sz="8000" spc="400">
                <a:solidFill>
                  <a:srgbClr val="00189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“BUSINESS RECOMMENDATIONS”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4741" y="2722962"/>
            <a:ext cx="16289901" cy="838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Retention for Month-to-Month Customers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Billing Transparency &amp; Affordability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Strengthen Customer Support &amp; Issue Resolution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Customer Onboarding &amp; Early Engagement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Loyalty &amp; Bundled Offerings</a:t>
            </a:r>
          </a:p>
          <a:p>
            <a:pPr algn="l">
              <a:lnSpc>
                <a:spcPts val="7279"/>
              </a:lnSpc>
            </a:pPr>
          </a:p>
          <a:p>
            <a:pPr algn="l">
              <a:lnSpc>
                <a:spcPts val="7279"/>
              </a:lnSpc>
            </a:pPr>
          </a:p>
          <a:p>
            <a:pPr algn="l">
              <a:lnSpc>
                <a:spcPts val="7279"/>
              </a:lnSpc>
            </a:pPr>
          </a:p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665" y="323596"/>
            <a:ext cx="9633585" cy="9685020"/>
            <a:chOff x="0" y="0"/>
            <a:chExt cx="3514358" cy="3533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4358" cy="3533122"/>
            </a:xfrm>
            <a:custGeom>
              <a:avLst/>
              <a:gdLst/>
              <a:ahLst/>
              <a:cxnLst/>
              <a:rect r="r" b="b" t="t" l="l"/>
              <a:pathLst>
                <a:path h="3533122" w="3514358">
                  <a:moveTo>
                    <a:pt x="0" y="0"/>
                  </a:moveTo>
                  <a:lnTo>
                    <a:pt x="3514358" y="0"/>
                  </a:lnTo>
                  <a:lnTo>
                    <a:pt x="3514358" y="3533122"/>
                  </a:lnTo>
                  <a:lnTo>
                    <a:pt x="0" y="3533122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22040" y="1399233"/>
            <a:ext cx="6287220" cy="7465165"/>
            <a:chOff x="0" y="0"/>
            <a:chExt cx="3046514" cy="36172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46514" cy="3617295"/>
            </a:xfrm>
            <a:custGeom>
              <a:avLst/>
              <a:gdLst/>
              <a:ahLst/>
              <a:cxnLst/>
              <a:rect r="r" b="b" t="t" l="l"/>
              <a:pathLst>
                <a:path h="3617295" w="3046514">
                  <a:moveTo>
                    <a:pt x="0" y="0"/>
                  </a:moveTo>
                  <a:lnTo>
                    <a:pt x="3046514" y="0"/>
                  </a:lnTo>
                  <a:lnTo>
                    <a:pt x="3046514" y="3617295"/>
                  </a:lnTo>
                  <a:lnTo>
                    <a:pt x="0" y="3617295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30947" y="1720110"/>
            <a:ext cx="5669407" cy="6823411"/>
            <a:chOff x="0" y="0"/>
            <a:chExt cx="7559210" cy="909788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34010" t="0" r="18943" b="15066"/>
            <a:stretch>
              <a:fillRect/>
            </a:stretch>
          </p:blipFill>
          <p:spPr>
            <a:xfrm flipH="false" flipV="false">
              <a:off x="0" y="0"/>
              <a:ext cx="7559210" cy="9097882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724537"/>
            <a:ext cx="7678722" cy="10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b="true" sz="6800" spc="340">
                <a:solidFill>
                  <a:srgbClr val="00189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CONCLUSION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665" y="1864380"/>
            <a:ext cx="9448646" cy="7935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This project used SQL and Power BI to analyze telecom customer churn, identifying key factors such as short-term contracts, high charges, and poor customer support as major churn drivers.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Strategies like personalized retention offers, better billing transparency, and improved customer service can significantly reduce churn.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Proactive, data-driven decision-making is crucial for improving customer retention and long-term business growth.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7838" y="424815"/>
            <a:ext cx="17252324" cy="9437370"/>
            <a:chOff x="0" y="0"/>
            <a:chExt cx="6293695" cy="34427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93695" cy="3442778"/>
            </a:xfrm>
            <a:custGeom>
              <a:avLst/>
              <a:gdLst/>
              <a:ahLst/>
              <a:cxnLst/>
              <a:rect r="r" b="b" t="t" l="l"/>
              <a:pathLst>
                <a:path h="3442778" w="6293695">
                  <a:moveTo>
                    <a:pt x="0" y="0"/>
                  </a:moveTo>
                  <a:lnTo>
                    <a:pt x="6293695" y="0"/>
                  </a:lnTo>
                  <a:lnTo>
                    <a:pt x="6293695" y="3442778"/>
                  </a:lnTo>
                  <a:lnTo>
                    <a:pt x="0" y="3442778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4" id="4"/>
          <p:cNvGrpSpPr/>
          <p:nvPr/>
        </p:nvGrpSpPr>
        <p:grpSpPr>
          <a:xfrm rot="-376008">
            <a:off x="-1194435" y="6216015"/>
            <a:ext cx="19762470" cy="1341120"/>
            <a:chOff x="0" y="0"/>
            <a:chExt cx="7209403" cy="4892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09403" cy="489244"/>
            </a:xfrm>
            <a:custGeom>
              <a:avLst/>
              <a:gdLst/>
              <a:ahLst/>
              <a:cxnLst/>
              <a:rect r="r" b="b" t="t" l="l"/>
              <a:pathLst>
                <a:path h="489244" w="7209403">
                  <a:moveTo>
                    <a:pt x="0" y="0"/>
                  </a:moveTo>
                  <a:lnTo>
                    <a:pt x="7209403" y="0"/>
                  </a:lnTo>
                  <a:lnTo>
                    <a:pt x="7209403" y="489244"/>
                  </a:lnTo>
                  <a:lnTo>
                    <a:pt x="0" y="48924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451575"/>
            <a:ext cx="16230600" cy="6695122"/>
          </a:xfrm>
          <a:custGeom>
            <a:avLst/>
            <a:gdLst/>
            <a:ahLst/>
            <a:cxnLst/>
            <a:rect r="r" b="b" t="t" l="l"/>
            <a:pathLst>
              <a:path h="6695122" w="16230600">
                <a:moveTo>
                  <a:pt x="0" y="0"/>
                </a:moveTo>
                <a:lnTo>
                  <a:pt x="16230600" y="0"/>
                </a:lnTo>
                <a:lnTo>
                  <a:pt x="16230600" y="6695122"/>
                </a:lnTo>
                <a:lnTo>
                  <a:pt x="0" y="6695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3366" y="3039317"/>
            <a:ext cx="8681322" cy="6218983"/>
          </a:xfrm>
          <a:custGeom>
            <a:avLst/>
            <a:gdLst/>
            <a:ahLst/>
            <a:cxnLst/>
            <a:rect r="r" b="b" t="t" l="l"/>
            <a:pathLst>
              <a:path h="6218983" w="8681322">
                <a:moveTo>
                  <a:pt x="0" y="0"/>
                </a:moveTo>
                <a:lnTo>
                  <a:pt x="8681322" y="0"/>
                </a:lnTo>
                <a:lnTo>
                  <a:pt x="8681322" y="6218983"/>
                </a:lnTo>
                <a:lnTo>
                  <a:pt x="0" y="621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915826">
            <a:off x="14772182" y="4316850"/>
            <a:ext cx="5246370" cy="10071895"/>
            <a:chOff x="0" y="0"/>
            <a:chExt cx="1913890" cy="36742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3674254"/>
            </a:xfrm>
            <a:custGeom>
              <a:avLst/>
              <a:gdLst/>
              <a:ahLst/>
              <a:cxnLst/>
              <a:rect r="r" b="b" t="t" l="l"/>
              <a:pathLst>
                <a:path h="367425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3674254"/>
                  </a:lnTo>
                  <a:lnTo>
                    <a:pt x="0" y="3674254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5" id="5"/>
          <p:cNvGrpSpPr/>
          <p:nvPr/>
        </p:nvGrpSpPr>
        <p:grpSpPr>
          <a:xfrm rot="2929868">
            <a:off x="-1718886" y="-3557571"/>
            <a:ext cx="5246370" cy="7798484"/>
            <a:chOff x="0" y="0"/>
            <a:chExt cx="1913890" cy="28449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2844908"/>
            </a:xfrm>
            <a:custGeom>
              <a:avLst/>
              <a:gdLst/>
              <a:ahLst/>
              <a:cxnLst/>
              <a:rect r="r" b="b" t="t" l="l"/>
              <a:pathLst>
                <a:path h="2844908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44908"/>
                  </a:lnTo>
                  <a:lnTo>
                    <a:pt x="0" y="2844908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2902887" y="-3591713"/>
            <a:ext cx="1481530" cy="8141384"/>
            <a:chOff x="0" y="0"/>
            <a:chExt cx="540466" cy="29699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0466" cy="2969999"/>
            </a:xfrm>
            <a:custGeom>
              <a:avLst/>
              <a:gdLst/>
              <a:ahLst/>
              <a:cxnLst/>
              <a:rect r="r" b="b" t="t" l="l"/>
              <a:pathLst>
                <a:path h="2969999" w="540466">
                  <a:moveTo>
                    <a:pt x="0" y="0"/>
                  </a:moveTo>
                  <a:lnTo>
                    <a:pt x="540466" y="0"/>
                  </a:lnTo>
                  <a:lnTo>
                    <a:pt x="540466" y="2969999"/>
                  </a:lnTo>
                  <a:lnTo>
                    <a:pt x="0" y="2969999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23366" y="1585241"/>
            <a:ext cx="14641268" cy="130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b="true" sz="8000" spc="400">
                <a:solidFill>
                  <a:srgbClr val="00189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95829" y="7483659"/>
            <a:ext cx="12205502" cy="22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focuses on analyzing customer churn using Power BI and SQL, identifying key factors contributing to churn, and predicting potential customer attrition.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leveraging data-driven insights, telecom companies can implement proactive retention strategies, enhance customer satisfaction, and reduce churn rates.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94141" y="3248997"/>
            <a:ext cx="6777695" cy="22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churn is a significant challenge in the telecom industry, where companies constantly compete to retain their customers. High churn rates can lead to revenue loss and increased acquisition costs.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97420">
            <a:off x="-6862694" y="-3507768"/>
            <a:ext cx="14358964" cy="14358964"/>
          </a:xfrm>
          <a:custGeom>
            <a:avLst/>
            <a:gdLst/>
            <a:ahLst/>
            <a:cxnLst/>
            <a:rect r="r" b="b" t="t" l="l"/>
            <a:pathLst>
              <a:path h="14358964" w="14358964">
                <a:moveTo>
                  <a:pt x="0" y="0"/>
                </a:moveTo>
                <a:lnTo>
                  <a:pt x="14358965" y="0"/>
                </a:lnTo>
                <a:lnTo>
                  <a:pt x="14358965" y="14358964"/>
                </a:lnTo>
                <a:lnTo>
                  <a:pt x="0" y="1435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42508">
            <a:off x="11258785" y="-2476335"/>
            <a:ext cx="14358964" cy="14358964"/>
          </a:xfrm>
          <a:custGeom>
            <a:avLst/>
            <a:gdLst/>
            <a:ahLst/>
            <a:cxnLst/>
            <a:rect r="r" b="b" t="t" l="l"/>
            <a:pathLst>
              <a:path h="14358964" w="14358964">
                <a:moveTo>
                  <a:pt x="0" y="0"/>
                </a:moveTo>
                <a:lnTo>
                  <a:pt x="14358964" y="0"/>
                </a:lnTo>
                <a:lnTo>
                  <a:pt x="14358964" y="14358964"/>
                </a:lnTo>
                <a:lnTo>
                  <a:pt x="0" y="1435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97420">
            <a:off x="-7271099" y="-3507768"/>
            <a:ext cx="14358964" cy="14358964"/>
          </a:xfrm>
          <a:custGeom>
            <a:avLst/>
            <a:gdLst/>
            <a:ahLst/>
            <a:cxnLst/>
            <a:rect r="r" b="b" t="t" l="l"/>
            <a:pathLst>
              <a:path h="14358964" w="14358964">
                <a:moveTo>
                  <a:pt x="0" y="0"/>
                </a:moveTo>
                <a:lnTo>
                  <a:pt x="14358964" y="0"/>
                </a:lnTo>
                <a:lnTo>
                  <a:pt x="14358964" y="14358964"/>
                </a:lnTo>
                <a:lnTo>
                  <a:pt x="0" y="1435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542508">
            <a:off x="11666022" y="-2507202"/>
            <a:ext cx="14358964" cy="14358964"/>
          </a:xfrm>
          <a:custGeom>
            <a:avLst/>
            <a:gdLst/>
            <a:ahLst/>
            <a:cxnLst/>
            <a:rect r="r" b="b" t="t" l="l"/>
            <a:pathLst>
              <a:path h="14358964" w="14358964">
                <a:moveTo>
                  <a:pt x="0" y="0"/>
                </a:moveTo>
                <a:lnTo>
                  <a:pt x="14358965" y="0"/>
                </a:lnTo>
                <a:lnTo>
                  <a:pt x="14358965" y="14358964"/>
                </a:lnTo>
                <a:lnTo>
                  <a:pt x="0" y="1435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93870" y="1254072"/>
            <a:ext cx="14641268" cy="100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0"/>
              </a:lnSpc>
            </a:pPr>
            <a:r>
              <a:rPr lang="en-US" b="true" sz="6100" spc="305">
                <a:solidFill>
                  <a:srgbClr val="00189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41742" y="2801284"/>
            <a:ext cx="12945525" cy="304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churn is a critical issue in the telecom industry, where companies lose a significant number of customers due to factors such as pricing, service quality, and competition. High churn rates not only reduce revenue but also increase customer acquisition costs.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55698" y="5998920"/>
            <a:ext cx="11229127" cy="304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Identifying the primary reasons behind customer churn.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which customers are likely to leave.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Developing strategies to improve retention and customer satisfaction.</a:t>
            </a: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978" y="1442430"/>
            <a:ext cx="5875344" cy="5889814"/>
            <a:chOff x="0" y="0"/>
            <a:chExt cx="1994129" cy="1999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4129" cy="1999041"/>
            </a:xfrm>
            <a:custGeom>
              <a:avLst/>
              <a:gdLst/>
              <a:ahLst/>
              <a:cxnLst/>
              <a:rect r="r" b="b" t="t" l="l"/>
              <a:pathLst>
                <a:path h="1999041" w="1994129">
                  <a:moveTo>
                    <a:pt x="0" y="0"/>
                  </a:moveTo>
                  <a:lnTo>
                    <a:pt x="1994129" y="0"/>
                  </a:lnTo>
                  <a:lnTo>
                    <a:pt x="1994129" y="1999041"/>
                  </a:lnTo>
                  <a:lnTo>
                    <a:pt x="0" y="19990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67936" y="2858837"/>
            <a:ext cx="5395427" cy="5395904"/>
            <a:chOff x="0" y="0"/>
            <a:chExt cx="7193903" cy="719453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8052" t="0" r="25286" b="0"/>
            <a:stretch>
              <a:fillRect/>
            </a:stretch>
          </p:blipFill>
          <p:spPr>
            <a:xfrm flipH="false" flipV="false">
              <a:off x="0" y="0"/>
              <a:ext cx="7193903" cy="7194539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8062019" y="971550"/>
            <a:ext cx="9999529" cy="169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b="true" sz="5600" spc="280">
                <a:solidFill>
                  <a:srgbClr val="00189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DATA COLLECTION AND PREPARATION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477500" y="2835024"/>
            <a:ext cx="641893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144000" y="2949324"/>
            <a:ext cx="8460457" cy="95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effectively analyze and predict customer churn, the first step is to collect and preprocess the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5090" y="4188290"/>
            <a:ext cx="9906458" cy="518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2611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Collection (Using SQL) :</a:t>
            </a:r>
          </a:p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 extracted from telecom databases using SQL queries. </a:t>
            </a:r>
          </a:p>
          <a:p>
            <a:pPr algn="l" marL="563756" indent="-281878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Information: ID, age, location, subscription details.</a:t>
            </a:r>
          </a:p>
          <a:p>
            <a:pPr algn="l" marL="563756" indent="-281878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Usage: Call duration, internet data consumption, SMS usage.</a:t>
            </a:r>
          </a:p>
          <a:p>
            <a:pPr algn="l" marL="563756" indent="-281878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Details: Monthly charges, total charges, payment method.</a:t>
            </a:r>
          </a:p>
          <a:p>
            <a:pPr algn="l" marL="563756" indent="-281878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Support Interactions: Complaints, service requests.</a:t>
            </a:r>
          </a:p>
          <a:p>
            <a:pPr algn="l" marL="563756" indent="-281878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Contract Type: Prepaid, postpaid, month-to-month, annual contract.</a:t>
            </a:r>
          </a:p>
          <a:p>
            <a:pPr algn="l" marL="563756" indent="-281878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Churn Indicator: Whether the customer has left the service or not.</a:t>
            </a:r>
          </a:p>
          <a:p>
            <a:pPr algn="l" marL="0" indent="0" lvl="0">
              <a:lnSpc>
                <a:spcPts val="4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978" y="1442430"/>
            <a:ext cx="5875344" cy="5889814"/>
            <a:chOff x="0" y="0"/>
            <a:chExt cx="1994129" cy="1999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4129" cy="1999041"/>
            </a:xfrm>
            <a:custGeom>
              <a:avLst/>
              <a:gdLst/>
              <a:ahLst/>
              <a:cxnLst/>
              <a:rect r="r" b="b" t="t" l="l"/>
              <a:pathLst>
                <a:path h="1999041" w="1994129">
                  <a:moveTo>
                    <a:pt x="0" y="0"/>
                  </a:moveTo>
                  <a:lnTo>
                    <a:pt x="1994129" y="0"/>
                  </a:lnTo>
                  <a:lnTo>
                    <a:pt x="1994129" y="1999041"/>
                  </a:lnTo>
                  <a:lnTo>
                    <a:pt x="0" y="19990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663956"/>
            <a:ext cx="5395427" cy="5395904"/>
            <a:chOff x="0" y="0"/>
            <a:chExt cx="7193903" cy="719453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8052" t="0" r="25286" b="0"/>
            <a:stretch>
              <a:fillRect/>
            </a:stretch>
          </p:blipFill>
          <p:spPr>
            <a:xfrm flipH="false" flipV="false">
              <a:off x="0" y="0"/>
              <a:ext cx="7193903" cy="7194539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8062019" y="971550"/>
            <a:ext cx="9999529" cy="169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b="true" sz="5600" spc="280">
                <a:solidFill>
                  <a:srgbClr val="00189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DATA COLLECTION AND PREPARATION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477500" y="2835024"/>
            <a:ext cx="641893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849721" y="3221940"/>
            <a:ext cx="11118756" cy="702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9"/>
              </a:lnSpc>
            </a:pPr>
            <a:r>
              <a:rPr lang="en-US" sz="33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Cleaning and Pre-processing :</a:t>
            </a:r>
          </a:p>
          <a:p>
            <a:pPr algn="l">
              <a:lnSpc>
                <a:spcPts val="4639"/>
              </a:lnSpc>
            </a:pP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the data is collected, it undergoes several cleaning steps to ensure consistency and remove errors:</a:t>
            </a:r>
          </a:p>
          <a:p>
            <a:pPr algn="l">
              <a:lnSpc>
                <a:spcPts val="4639"/>
              </a:lnSpc>
            </a:pP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✅ </a:t>
            </a:r>
            <a:r>
              <a:rPr lang="en-US" sz="33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Handling Missing Values: </a:t>
            </a: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 or remove missing entries in total_charges, tenure, etc.</a:t>
            </a:r>
          </a:p>
          <a:p>
            <a:pPr algn="l">
              <a:lnSpc>
                <a:spcPts val="4639"/>
              </a:lnSpc>
            </a:pP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✅ </a:t>
            </a:r>
            <a:r>
              <a:rPr lang="en-US" sz="33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Standardizing Data:</a:t>
            </a: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Convert categorical variables (e.g., contract types) into numerical values for analysis.</a:t>
            </a:r>
          </a:p>
          <a:p>
            <a:pPr algn="l">
              <a:lnSpc>
                <a:spcPts val="4639"/>
              </a:lnSpc>
            </a:pP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✅ </a:t>
            </a:r>
            <a:r>
              <a:rPr lang="en-US" sz="33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Removing Duplicates</a:t>
            </a: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Ensure each customer appears only once in the dataset.</a:t>
            </a:r>
          </a:p>
          <a:p>
            <a:pPr algn="l">
              <a:lnSpc>
                <a:spcPts val="4639"/>
              </a:lnSpc>
            </a:pP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✅ </a:t>
            </a:r>
            <a:r>
              <a:rPr lang="en-US" sz="33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Engineering: </a:t>
            </a:r>
            <a:r>
              <a:rPr lang="en-US" sz="33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new attributes like "Average Monthly Spend" to enhance analysis.</a:t>
            </a:r>
          </a:p>
          <a:p>
            <a:pPr algn="l">
              <a:lnSpc>
                <a:spcPts val="4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55034">
            <a:off x="-1895182" y="335018"/>
            <a:ext cx="5353109" cy="12279645"/>
            <a:chOff x="0" y="0"/>
            <a:chExt cx="1952829" cy="4479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2829" cy="4479647"/>
            </a:xfrm>
            <a:custGeom>
              <a:avLst/>
              <a:gdLst/>
              <a:ahLst/>
              <a:cxnLst/>
              <a:rect r="r" b="b" t="t" l="l"/>
              <a:pathLst>
                <a:path h="4479647" w="1952829">
                  <a:moveTo>
                    <a:pt x="0" y="0"/>
                  </a:moveTo>
                  <a:lnTo>
                    <a:pt x="1952829" y="0"/>
                  </a:lnTo>
                  <a:lnTo>
                    <a:pt x="1952829" y="4479647"/>
                  </a:lnTo>
                  <a:lnTo>
                    <a:pt x="0" y="4479647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0893" y="3891824"/>
            <a:ext cx="6889057" cy="5243385"/>
            <a:chOff x="0" y="0"/>
            <a:chExt cx="2364209" cy="1799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64209" cy="1799442"/>
            </a:xfrm>
            <a:custGeom>
              <a:avLst/>
              <a:gdLst/>
              <a:ahLst/>
              <a:cxnLst/>
              <a:rect r="r" b="b" t="t" l="l"/>
              <a:pathLst>
                <a:path h="1799442" w="2364209">
                  <a:moveTo>
                    <a:pt x="0" y="0"/>
                  </a:moveTo>
                  <a:lnTo>
                    <a:pt x="2364209" y="0"/>
                  </a:lnTo>
                  <a:lnTo>
                    <a:pt x="2364209" y="1799442"/>
                  </a:lnTo>
                  <a:lnTo>
                    <a:pt x="0" y="1799442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15028" y="4100906"/>
            <a:ext cx="6480788" cy="4825220"/>
            <a:chOff x="0" y="0"/>
            <a:chExt cx="8641051" cy="643362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9266" t="258" r="2725" b="1452"/>
            <a:stretch>
              <a:fillRect/>
            </a:stretch>
          </p:blipFill>
          <p:spPr>
            <a:xfrm flipH="false" flipV="false">
              <a:off x="0" y="0"/>
              <a:ext cx="8641051" cy="6433627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9261693" y="1673377"/>
            <a:ext cx="8387160" cy="49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189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Exploratory Data Analysis (EDA) using 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61693" y="2292446"/>
            <a:ext cx="7676724" cy="8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EDA helps identify patterns, correlations, and trends in the dataset.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61693" y="5616712"/>
            <a:ext cx="7676724" cy="49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189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✅ Customer Tenure vs. Churn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61693" y="6235782"/>
            <a:ext cx="7676724" cy="8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Customers with shorter tenures may have higher churn rates.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61693" y="3645045"/>
            <a:ext cx="7676724" cy="49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189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✅ Churn Rate Calculation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1693" y="4264114"/>
            <a:ext cx="7676724" cy="8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 Helps understand what percentage of customers are leaving the service.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08092" y="7588380"/>
            <a:ext cx="9040761" cy="154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189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✅ Impact of Monthly Charges on Churn sql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261693" y="8207449"/>
            <a:ext cx="7676724" cy="173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High-spending customers may churn due to high costs, while low-spending customers might churn due to limited benefits.</a:t>
            </a: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7889322" y="-102870"/>
            <a:ext cx="630387" cy="10495402"/>
            <a:chOff x="0" y="0"/>
            <a:chExt cx="229967" cy="38287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9967" cy="3828751"/>
            </a:xfrm>
            <a:custGeom>
              <a:avLst/>
              <a:gdLst/>
              <a:ahLst/>
              <a:cxnLst/>
              <a:rect r="r" b="b" t="t" l="l"/>
              <a:pathLst>
                <a:path h="3828751" w="229967">
                  <a:moveTo>
                    <a:pt x="0" y="0"/>
                  </a:moveTo>
                  <a:lnTo>
                    <a:pt x="229967" y="0"/>
                  </a:lnTo>
                  <a:lnTo>
                    <a:pt x="229967" y="3828751"/>
                  </a:lnTo>
                  <a:lnTo>
                    <a:pt x="0" y="3828751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3312905" y="-5186021"/>
            <a:ext cx="630387" cy="10495402"/>
            <a:chOff x="0" y="0"/>
            <a:chExt cx="229967" cy="38287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9967" cy="3828751"/>
            </a:xfrm>
            <a:custGeom>
              <a:avLst/>
              <a:gdLst/>
              <a:ahLst/>
              <a:cxnLst/>
              <a:rect r="r" b="b" t="t" l="l"/>
              <a:pathLst>
                <a:path h="3828751" w="229967">
                  <a:moveTo>
                    <a:pt x="0" y="0"/>
                  </a:moveTo>
                  <a:lnTo>
                    <a:pt x="229967" y="0"/>
                  </a:lnTo>
                  <a:lnTo>
                    <a:pt x="229967" y="3828751"/>
                  </a:lnTo>
                  <a:lnTo>
                    <a:pt x="0" y="3828751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330223"/>
            <a:ext cx="9007090" cy="241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b="true" sz="8000" spc="400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“DATA ANALYSIS”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3366" y="847725"/>
            <a:ext cx="14641268" cy="241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b="true" sz="8000" spc="400">
                <a:solidFill>
                  <a:srgbClr val="00189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KEY FINDINGS FROM ANALYSIS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33985" y="-394368"/>
            <a:ext cx="18581370" cy="788737"/>
            <a:chOff x="0" y="0"/>
            <a:chExt cx="6778534" cy="287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78534" cy="287733"/>
            </a:xfrm>
            <a:custGeom>
              <a:avLst/>
              <a:gdLst/>
              <a:ahLst/>
              <a:cxnLst/>
              <a:rect r="r" b="b" t="t" l="l"/>
              <a:pathLst>
                <a:path h="287733" w="6778534">
                  <a:moveTo>
                    <a:pt x="0" y="0"/>
                  </a:moveTo>
                  <a:lnTo>
                    <a:pt x="6778534" y="0"/>
                  </a:lnTo>
                  <a:lnTo>
                    <a:pt x="6778534" y="287733"/>
                  </a:lnTo>
                  <a:lnTo>
                    <a:pt x="0" y="287733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69575" y="3407914"/>
            <a:ext cx="16918425" cy="561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📌 Customers with short-term contracts and high monthly charges are more likely to churn.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📌 Frequent customer complaints correlate with a higher churn rate.</a:t>
            </a:r>
          </a:p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📌 Offering personalized discounts or better support can reduce churn.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3366" y="885825"/>
            <a:ext cx="14641268" cy="187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4200" spc="210">
                <a:solidFill>
                  <a:srgbClr val="00189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CHALLENGES AND OPPORTUNITIES IN PREDICTING CUSTOMER CHURN IN THE TELECOM INDUSTRY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33985" y="-394368"/>
            <a:ext cx="18581370" cy="788737"/>
            <a:chOff x="0" y="0"/>
            <a:chExt cx="6778534" cy="287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78534" cy="287733"/>
            </a:xfrm>
            <a:custGeom>
              <a:avLst/>
              <a:gdLst/>
              <a:ahLst/>
              <a:cxnLst/>
              <a:rect r="r" b="b" t="t" l="l"/>
              <a:pathLst>
                <a:path h="287733" w="6778534">
                  <a:moveTo>
                    <a:pt x="0" y="0"/>
                  </a:moveTo>
                  <a:lnTo>
                    <a:pt x="6778534" y="0"/>
                  </a:lnTo>
                  <a:lnTo>
                    <a:pt x="6778534" y="287733"/>
                  </a:lnTo>
                  <a:lnTo>
                    <a:pt x="0" y="287733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03220" y="2596217"/>
            <a:ext cx="15756080" cy="748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1️⃣ Data Quality Issues – Missing values &amp; inconsistencies require cleaning.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2️⃣ Identifying Key Churn Drivers – Need proper feature selection.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3️⃣ Large Data Volume – Slows down SQL queries &amp; Power BI dashboards.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4️⃣ Changing Customer Behavior – Requires continuous monitoring.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5️⃣ Business Interpretation – Insights must be actionable for non-technical teams.</a:t>
            </a:r>
          </a:p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3366" y="885825"/>
            <a:ext cx="14641268" cy="187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4200" spc="210">
                <a:solidFill>
                  <a:srgbClr val="00189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CHALLENGES AND OPPORTUNITIES IN PREDICTING CUSTOMER CHURN IN THE TELECOM INDUSTRY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33985" y="-394368"/>
            <a:ext cx="18581370" cy="788737"/>
            <a:chOff x="0" y="0"/>
            <a:chExt cx="6778534" cy="287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78534" cy="287733"/>
            </a:xfrm>
            <a:custGeom>
              <a:avLst/>
              <a:gdLst/>
              <a:ahLst/>
              <a:cxnLst/>
              <a:rect r="r" b="b" t="t" l="l"/>
              <a:pathLst>
                <a:path h="287733" w="6778534">
                  <a:moveTo>
                    <a:pt x="0" y="0"/>
                  </a:moveTo>
                  <a:lnTo>
                    <a:pt x="6778534" y="0"/>
                  </a:lnTo>
                  <a:lnTo>
                    <a:pt x="6778534" y="287733"/>
                  </a:lnTo>
                  <a:lnTo>
                    <a:pt x="0" y="287733"/>
                  </a:lnTo>
                  <a:close/>
                </a:path>
              </a:pathLst>
            </a:custGeom>
            <a:solidFill>
              <a:srgbClr val="BF870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23366" y="2605742"/>
            <a:ext cx="14961414" cy="677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Opportunities: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1️⃣ Proactive Retention – Predict churn &amp; offer personalized deals.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2️⃣ Enhanced Customer Experience – Improve service &amp; pricing strategies.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3️⃣ Cost Savings – Retaining customers is cheaper than acquiring new ones.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4️⃣ Upselling &amp; Cross-Selling – Identify opportunities for personalized offers.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5️⃣ Competitive Edge – Data-driven strategies help outperform rivals.</a:t>
            </a:r>
          </a:p>
          <a:p>
            <a:pPr algn="l" marL="0" indent="0" lvl="0">
              <a:lnSpc>
                <a:spcPts val="57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DAGfdolHcGA</dc:identifier>
  <dcterms:modified xsi:type="dcterms:W3CDTF">2011-08-01T06:04:30Z</dcterms:modified>
  <cp:revision>1</cp:revision>
  <dc:title>Final  Presentation</dc:title>
</cp:coreProperties>
</file>